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F1E7975-1DC0-46B7-BC30-EE60B19C0980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1C479CF-F2AA-4458-9D1D-DF1B2AC28032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Mental </a:t>
            </a:r>
            <a:r>
              <a:rPr lang="en-US" dirty="0" err="1" smtClean="0"/>
              <a:t>Maths</a:t>
            </a:r>
            <a:r>
              <a:rPr lang="en-US" dirty="0" smtClean="0"/>
              <a:t> and Reasoning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Reverse Series Completion</a:t>
            </a:r>
          </a:p>
          <a:p>
            <a:r>
              <a:rPr lang="en-US" dirty="0" smtClean="0"/>
              <a:t>Date:11/8/21</a:t>
            </a:r>
          </a:p>
          <a:p>
            <a:r>
              <a:rPr lang="en-US" dirty="0" err="1" smtClean="0"/>
              <a:t>Maths</a:t>
            </a:r>
            <a:r>
              <a:rPr lang="en-US" dirty="0" smtClean="0"/>
              <a:t> Copy 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153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MMRWS6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1) 500E,450D,400C,….. , …..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2) 81Z,72Y,63X,54W,… , …..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3) I12,G24,E36,… ,…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4) X100,U200,R300,</a:t>
            </a:r>
            <a:r>
              <a:rPr lang="en-US" sz="3600" b="1" dirty="0">
                <a:solidFill>
                  <a:srgbClr val="00B050"/>
                </a:solidFill>
              </a:rPr>
              <a:t> O</a:t>
            </a:r>
            <a:r>
              <a:rPr lang="en-US" sz="3600" b="1" dirty="0" smtClean="0">
                <a:solidFill>
                  <a:srgbClr val="00B050"/>
                </a:solidFill>
              </a:rPr>
              <a:t>400, … ,…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5) 600,598,594,588,…… ,……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6)ZYX,YXW,XWV,WVU,… ,…</a:t>
            </a:r>
            <a:endParaRPr lang="en-IN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444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1) 500E,450D,400C,….. , …..</a:t>
            </a:r>
            <a:br>
              <a:rPr lang="en-US" sz="4000" dirty="0">
                <a:solidFill>
                  <a:srgbClr val="00B05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7030A0"/>
                </a:solidFill>
              </a:rPr>
              <a:t>EXPLANATION</a:t>
            </a:r>
            <a:r>
              <a:rPr lang="en-US" b="1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ABCDEFGHIJKLMNOP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500E,450D,400C, …. , ….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500-50 =450   E – 1 =D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450-50 =400   D – 1 =C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400-50 =350   C – 1 =B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350-50 =300   B – 1 =A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ANS) 500E,450D,400C,</a:t>
            </a:r>
            <a:r>
              <a:rPr lang="en-US" b="1" dirty="0" smtClean="0"/>
              <a:t>350B,300A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840346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2) 81Z,72Y,63X,54W,… , …..</a:t>
            </a:r>
            <a:br>
              <a:rPr lang="en-US" sz="4000" dirty="0">
                <a:solidFill>
                  <a:srgbClr val="00B05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bg2">
                    <a:lumMod val="50000"/>
                  </a:schemeClr>
                </a:solidFill>
              </a:rPr>
              <a:t>EXPLANATION:</a:t>
            </a:r>
          </a:p>
          <a:p>
            <a:pPr marL="0" indent="0">
              <a:buNone/>
            </a:pPr>
            <a:endParaRPr lang="en-US" b="1" u="sng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/>
              <a:t>81Z,72Y,63X,54W,… , …..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81 – 9 =72  OR </a:t>
            </a:r>
            <a:r>
              <a:rPr lang="en-US" sz="2800" b="1" dirty="0">
                <a:solidFill>
                  <a:srgbClr val="1B14AC"/>
                </a:solidFill>
              </a:rPr>
              <a:t>9 X 9=81        </a:t>
            </a:r>
            <a:r>
              <a:rPr lang="en-US" sz="2800" b="1" dirty="0">
                <a:solidFill>
                  <a:srgbClr val="C00000"/>
                </a:solidFill>
              </a:rPr>
              <a:t>Z -1 =Y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72 – 9 =63      </a:t>
            </a:r>
            <a:r>
              <a:rPr lang="en-US" sz="2800" b="1" dirty="0">
                <a:solidFill>
                  <a:srgbClr val="1B14AC"/>
                </a:solidFill>
              </a:rPr>
              <a:t>9 X 8=72          </a:t>
            </a:r>
            <a:r>
              <a:rPr lang="en-US" sz="2800" b="1" dirty="0">
                <a:solidFill>
                  <a:srgbClr val="C00000"/>
                </a:solidFill>
              </a:rPr>
              <a:t>Y-1  =X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63 – 9 =54      </a:t>
            </a:r>
            <a:r>
              <a:rPr lang="en-US" sz="2800" b="1" dirty="0">
                <a:solidFill>
                  <a:srgbClr val="1B14AC"/>
                </a:solidFill>
              </a:rPr>
              <a:t>9 X 7=63          </a:t>
            </a:r>
            <a:r>
              <a:rPr lang="en-US" sz="2800" b="1" dirty="0">
                <a:solidFill>
                  <a:srgbClr val="C00000"/>
                </a:solidFill>
              </a:rPr>
              <a:t>X-1 =W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54 – 9 =45      </a:t>
            </a:r>
            <a:r>
              <a:rPr lang="en-US" sz="2800" b="1" dirty="0">
                <a:solidFill>
                  <a:srgbClr val="1B14AC"/>
                </a:solidFill>
              </a:rPr>
              <a:t>9 X 6=54          </a:t>
            </a:r>
            <a:r>
              <a:rPr lang="en-US" sz="2800" b="1" dirty="0">
                <a:solidFill>
                  <a:srgbClr val="C00000"/>
                </a:solidFill>
              </a:rPr>
              <a:t>W-1 =V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45- 9  =36      </a:t>
            </a:r>
            <a:r>
              <a:rPr lang="en-US" sz="2800" b="1" dirty="0">
                <a:solidFill>
                  <a:srgbClr val="1B14AC"/>
                </a:solidFill>
              </a:rPr>
              <a:t>9 X 5=45           </a:t>
            </a:r>
            <a:r>
              <a:rPr lang="en-US" sz="2800" b="1" dirty="0">
                <a:solidFill>
                  <a:srgbClr val="C00000"/>
                </a:solidFill>
              </a:rPr>
              <a:t>V-1 =U </a:t>
            </a:r>
            <a:r>
              <a:rPr lang="en-US" sz="2800" dirty="0">
                <a:solidFill>
                  <a:srgbClr val="00B050"/>
                </a:solidFill>
              </a:rPr>
              <a:t/>
            </a:r>
            <a:br>
              <a:rPr lang="en-US" sz="2800" dirty="0">
                <a:solidFill>
                  <a:srgbClr val="00B05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ANS)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C00000"/>
                </a:solidFill>
              </a:rPr>
              <a:t>81Z,72Y,63X,54W, </a:t>
            </a:r>
            <a:r>
              <a:rPr lang="en-US" sz="2400" b="1" dirty="0"/>
              <a:t>45V ,36U</a:t>
            </a:r>
          </a:p>
          <a:p>
            <a:pPr marL="0" indent="0">
              <a:buNone/>
            </a:pPr>
            <a:endParaRPr lang="en-IN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154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3) I12,G24,E36,… ,…</a:t>
            </a:r>
            <a:br>
              <a:rPr lang="en-US" sz="4000" dirty="0">
                <a:solidFill>
                  <a:srgbClr val="00B05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</a:rPr>
              <a:t>EXPLANATION:</a:t>
            </a:r>
          </a:p>
          <a:p>
            <a:pPr marL="0" indent="0">
              <a:buNone/>
            </a:pP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</a:rPr>
              <a:t>ABCDEFGHIJKLMNOP</a:t>
            </a:r>
          </a:p>
          <a:p>
            <a:pPr marL="0" indent="0">
              <a:buNone/>
            </a:pPr>
            <a:r>
              <a:rPr lang="en-US" sz="2800" b="1" dirty="0"/>
              <a:t>I12,G24,E36,… ,…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I-2=G        12X2=24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G-2=E       12X3=36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E-2=C        12X4=48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C-2=A        12X5=60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ANS) </a:t>
            </a:r>
            <a:r>
              <a:rPr lang="en-US" sz="2400" b="1" dirty="0">
                <a:solidFill>
                  <a:srgbClr val="C00000"/>
                </a:solidFill>
              </a:rPr>
              <a:t>I12,G24,E36,</a:t>
            </a:r>
            <a:r>
              <a:rPr lang="en-US" sz="2400" b="1" dirty="0"/>
              <a:t>C48,A60</a:t>
            </a:r>
          </a:p>
          <a:p>
            <a:pPr marL="0" indent="0">
              <a:buNone/>
            </a:pP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496226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4) X100,U200,R300, O400, … ,…</a:t>
            </a:r>
            <a:br>
              <a:rPr lang="en-US" sz="4000" dirty="0">
                <a:solidFill>
                  <a:srgbClr val="00B05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EXPLANATION:</a:t>
            </a:r>
          </a:p>
          <a:p>
            <a:pPr marL="0" indent="0">
              <a:buNone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ABCDEFGHIJKLMNOPQRSTUVWXYZ</a:t>
            </a:r>
          </a:p>
          <a:p>
            <a:pPr marL="0" indent="0">
              <a:buNone/>
            </a:pPr>
            <a:r>
              <a:rPr lang="en-US" sz="2800" b="1" dirty="0"/>
              <a:t>X100,U200,R300, O400, … ,…</a:t>
            </a:r>
            <a:endParaRPr lang="en-US" b="1" u="sng" dirty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100 X 2 =200    X – 3=U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100 X 3 =300    U – 3=R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100 X 4 =400    R – 3=O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100 X 5 =500    O – 3=L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100 X 6 =600    L – 3=I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ANS) </a:t>
            </a:r>
            <a:r>
              <a:rPr lang="en-US" sz="2400" b="1" dirty="0">
                <a:solidFill>
                  <a:srgbClr val="C00000"/>
                </a:solidFill>
              </a:rPr>
              <a:t>X100,U200,R300, O400, </a:t>
            </a:r>
            <a:r>
              <a:rPr lang="en-US" sz="2400" b="1" dirty="0"/>
              <a:t>L500 ,I600</a:t>
            </a:r>
            <a:endParaRPr lang="en-US" b="1" u="sng" dirty="0"/>
          </a:p>
          <a:p>
            <a:pPr marL="0" indent="0">
              <a:buNone/>
            </a:pPr>
            <a:endParaRPr lang="en-US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006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5) 600,598,594,588,…… ,……</a:t>
            </a:r>
            <a:br>
              <a:rPr lang="en-US" sz="4000" dirty="0">
                <a:solidFill>
                  <a:srgbClr val="00B05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u="sng" dirty="0">
                <a:solidFill>
                  <a:schemeClr val="accent1"/>
                </a:solidFill>
              </a:rPr>
              <a:t>EXPLANATION:</a:t>
            </a:r>
          </a:p>
          <a:p>
            <a:pPr marL="0" indent="0">
              <a:buNone/>
            </a:pPr>
            <a:r>
              <a:rPr lang="en-US" sz="2800" b="1" dirty="0"/>
              <a:t>600,598,594,588,…… ,……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600 – 2= 598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598 – 4= 594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594 - 6= 588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588 – 8= 580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580 – 10=570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ANS) 600,598,594,588,</a:t>
            </a:r>
            <a:r>
              <a:rPr lang="en-US" sz="2800" b="1" dirty="0"/>
              <a:t>580,570</a:t>
            </a:r>
          </a:p>
          <a:p>
            <a:pPr marL="0" indent="0">
              <a:buNone/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93773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B050"/>
                </a:solidFill>
              </a:rPr>
              <a:t>6)ZYX,YXW,XWV,WVU,… ,…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chemeClr val="accent1"/>
                </a:solidFill>
              </a:rPr>
              <a:t>EXPLANATION:</a:t>
            </a:r>
            <a:endParaRPr lang="en-IN" b="1" u="sng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ZYX,YXW,XWV,WVU,… ,…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00000"/>
                </a:solidFill>
              </a:rPr>
              <a:t>ANS) VUT,UTS</a:t>
            </a:r>
            <a:endParaRPr lang="en-I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5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55287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313</TotalTime>
  <Words>300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Mental Maths and Reasoning</vt:lpstr>
      <vt:lpstr>MMRWS6</vt:lpstr>
      <vt:lpstr>1) 500E,450D,400C,….. , ….. </vt:lpstr>
      <vt:lpstr>2) 81Z,72Y,63X,54W,… , ….. </vt:lpstr>
      <vt:lpstr>3) I12,G24,E36,… ,… </vt:lpstr>
      <vt:lpstr>4) X100,U200,R300, O400, … ,… </vt:lpstr>
      <vt:lpstr>5) 600,598,594,588,…… ,…… </vt:lpstr>
      <vt:lpstr>6)ZYX,YXW,XWV,WVU,… ,…</vt:lpstr>
      <vt:lpstr>THANK YOU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Maths and Reasoning</dc:title>
  <dc:creator>dipanwita bhaumik</dc:creator>
  <cp:lastModifiedBy>dipanwita bhaumik</cp:lastModifiedBy>
  <cp:revision>32</cp:revision>
  <dcterms:created xsi:type="dcterms:W3CDTF">2021-08-10T13:47:26Z</dcterms:created>
  <dcterms:modified xsi:type="dcterms:W3CDTF">2021-08-11T08:15:12Z</dcterms:modified>
</cp:coreProperties>
</file>