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59" r:id="rId5"/>
    <p:sldId id="260" r:id="rId6"/>
    <p:sldId id="27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58" d="100"/>
          <a:sy n="58" d="100"/>
        </p:scale>
        <p:origin x="-118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179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explosion val="24"/>
          <c:dPt>
            <c:idx val="0"/>
            <c:explosion val="47"/>
          </c:dPt>
          <c:dLbls>
            <c:dLbl>
              <c:idx val="0"/>
              <c:layout/>
              <c:tx>
                <c:rich>
                  <a:bodyPr/>
                  <a:lstStyle/>
                  <a:p>
                    <a:r>
                      <a:rPr lang="en-US"/>
                      <a:t>
1%</a:t>
                    </a:r>
                  </a:p>
                </c:rich>
              </c:tx>
              <c:showCatName val="1"/>
              <c:showPercent val="1"/>
            </c:dLbl>
            <c:dLbl>
              <c:idx val="1"/>
              <c:layout/>
              <c:tx>
                <c:rich>
                  <a:bodyPr/>
                  <a:lstStyle/>
                  <a:p>
                    <a:r>
                      <a:rPr lang="en-US"/>
                      <a:t>
15%</a:t>
                    </a:r>
                  </a:p>
                </c:rich>
              </c:tx>
              <c:showCatName val="1"/>
              <c:showPercent val="1"/>
            </c:dLbl>
            <c:dLbl>
              <c:idx val="2"/>
              <c:layout/>
              <c:tx>
                <c:rich>
                  <a:bodyPr/>
                  <a:lstStyle/>
                  <a:p>
                    <a:endParaRPr lang="en-US"/>
                  </a:p>
                </c:rich>
              </c:tx>
              <c:showCatName val="1"/>
              <c:showPercent val="1"/>
            </c:dLbl>
            <c:showCatName val="1"/>
            <c:showPercent val="1"/>
            <c:showLeaderLines val="1"/>
          </c:dLbls>
          <c:cat>
            <c:strRef>
              <c:f>Sheet1!$A$2:$A$5</c:f>
              <c:strCache>
                <c:ptCount val="4"/>
                <c:pt idx="0">
                  <c:v>1st Qtr</c:v>
                </c:pt>
                <c:pt idx="1">
                  <c:v>2nd Qtr</c:v>
                </c:pt>
                <c:pt idx="2">
                  <c:v>84</c:v>
                </c:pt>
                <c:pt idx="3">
                  <c:v>4th Qtr</c:v>
                </c:pt>
              </c:strCache>
            </c:strRef>
          </c:cat>
          <c:val>
            <c:numRef>
              <c:f>Sheet1!$B$2:$B$5</c:f>
              <c:numCache>
                <c:formatCode>General</c:formatCode>
                <c:ptCount val="4"/>
                <c:pt idx="0">
                  <c:v>1</c:v>
                </c:pt>
                <c:pt idx="1">
                  <c:v>15</c:v>
                </c:pt>
                <c:pt idx="2">
                  <c:v>84</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63159-7E9F-4DC1-B516-7EDFB57084C5}" type="datetimeFigureOut">
              <a:rPr lang="en-US" smtClean="0"/>
              <a:pPr/>
              <a:t>5/13/2020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B6458-3E8E-4286-A475-6E19147FE3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7B6458-3E8E-4286-A475-6E19147FE39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69471E-3360-4364-97A1-29C613B9B687}"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D5C26-E76C-41DC-AB32-11B9E50E57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9471E-3360-4364-97A1-29C613B9B687}"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D5C26-E76C-41DC-AB32-11B9E50E57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9471E-3360-4364-97A1-29C613B9B687}"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D5C26-E76C-41DC-AB32-11B9E50E57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9471E-3360-4364-97A1-29C613B9B687}"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D5C26-E76C-41DC-AB32-11B9E50E57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9471E-3360-4364-97A1-29C613B9B687}"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D5C26-E76C-41DC-AB32-11B9E50E57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69471E-3360-4364-97A1-29C613B9B687}"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D5C26-E76C-41DC-AB32-11B9E50E57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69471E-3360-4364-97A1-29C613B9B687}" type="datetimeFigureOut">
              <a:rPr lang="en-US" smtClean="0"/>
              <a:pPr/>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D5C26-E76C-41DC-AB32-11B9E50E57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69471E-3360-4364-97A1-29C613B9B687}" type="datetimeFigureOut">
              <a:rPr lang="en-US" smtClean="0"/>
              <a:pPr/>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D5C26-E76C-41DC-AB32-11B9E50E57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9471E-3360-4364-97A1-29C613B9B687}" type="datetimeFigureOut">
              <a:rPr lang="en-US" smtClean="0"/>
              <a:pPr/>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D5C26-E76C-41DC-AB32-11B9E50E57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471E-3360-4364-97A1-29C613B9B687}"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D5C26-E76C-41DC-AB32-11B9E50E57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471E-3360-4364-97A1-29C613B9B687}"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D5C26-E76C-41DC-AB32-11B9E50E57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9471E-3360-4364-97A1-29C613B9B687}" type="datetimeFigureOut">
              <a:rPr lang="en-US" smtClean="0"/>
              <a:pPr/>
              <a:t>5/13/2020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D5C26-E76C-41DC-AB32-11B9E50E57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8.wav"/><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8.wav"/><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jpg"/>
          <p:cNvPicPr>
            <a:picLocks noChangeAspect="1"/>
          </p:cNvPicPr>
          <p:nvPr/>
        </p:nvPicPr>
        <p:blipFill>
          <a:blip r:embed="rId4">
            <a:lum bright="76000" contrast="-75000"/>
          </a:blip>
          <a:srcRect r="4165" b="13785"/>
          <a:stretch>
            <a:fillRect/>
          </a:stretch>
        </p:blipFill>
        <p:spPr>
          <a:xfrm>
            <a:off x="0" y="-228600"/>
            <a:ext cx="8229600" cy="7391400"/>
          </a:xfrm>
          <a:prstGeom prst="rect">
            <a:avLst/>
          </a:prstGeom>
        </p:spPr>
      </p:pic>
      <p:sp>
        <p:nvSpPr>
          <p:cNvPr id="2" name="Title 1"/>
          <p:cNvSpPr>
            <a:spLocks noGrp="1"/>
          </p:cNvSpPr>
          <p:nvPr>
            <p:ph type="ctrTitle"/>
          </p:nvPr>
        </p:nvSpPr>
        <p:spPr>
          <a:xfrm>
            <a:off x="762000" y="2133600"/>
            <a:ext cx="7772400" cy="1470025"/>
          </a:xfrm>
        </p:spPr>
        <p:txBody>
          <a:bodyPr/>
          <a:lstStyle/>
          <a:p>
            <a:r>
              <a:rPr lang="en-US" dirty="0" smtClean="0"/>
              <a:t>INSIDE OF OUR EARTH</a:t>
            </a:r>
            <a:endParaRPr lang="en-US" dirty="0"/>
          </a:p>
        </p:txBody>
      </p:sp>
      <p:sp>
        <p:nvSpPr>
          <p:cNvPr id="3" name="Subtitle 2"/>
          <p:cNvSpPr>
            <a:spLocks noGrp="1"/>
          </p:cNvSpPr>
          <p:nvPr>
            <p:ph type="subTitle" idx="1"/>
          </p:nvPr>
        </p:nvSpPr>
        <p:spPr>
          <a:xfrm>
            <a:off x="1371600" y="3276600"/>
            <a:ext cx="6096000" cy="1295400"/>
          </a:xfrm>
        </p:spPr>
        <p:txBody>
          <a:bodyPr/>
          <a:lstStyle/>
          <a:p>
            <a:r>
              <a:rPr lang="en-US" dirty="0" smtClean="0"/>
              <a:t>Page wise glossary </a:t>
            </a:r>
          </a:p>
          <a:p>
            <a:r>
              <a:rPr lang="en-US" dirty="0" smtClean="0"/>
              <a:t>Presented by SAMIDH SIR </a:t>
            </a:r>
            <a:endParaRPr lang="en-US" dirty="0"/>
          </a:p>
        </p:txBody>
      </p:sp>
      <p:sp>
        <p:nvSpPr>
          <p:cNvPr id="4" name="TextBox 3"/>
          <p:cNvSpPr txBox="1"/>
          <p:nvPr/>
        </p:nvSpPr>
        <p:spPr>
          <a:xfrm>
            <a:off x="1676400" y="1600200"/>
            <a:ext cx="5867400" cy="584775"/>
          </a:xfrm>
          <a:prstGeom prst="rect">
            <a:avLst/>
          </a:prstGeom>
          <a:solidFill>
            <a:srgbClr val="FFFF00"/>
          </a:solidFill>
        </p:spPr>
        <p:txBody>
          <a:bodyPr wrap="square" rtlCol="0">
            <a:spAutoFit/>
          </a:bodyPr>
          <a:lstStyle/>
          <a:p>
            <a:pPr algn="ctr"/>
            <a:r>
              <a:rPr lang="en-US" sz="3200" b="1" dirty="0" smtClean="0"/>
              <a:t>CLASS VII/ GEOGRAPHY / CH 2</a:t>
            </a:r>
            <a:endParaRPr lang="en-US" sz="3200" b="1" dirty="0"/>
          </a:p>
        </p:txBody>
      </p:sp>
    </p:spTree>
  </p:cSld>
  <p:clrMapOvr>
    <a:masterClrMapping/>
  </p:clrMapOvr>
  <p:transition advTm="12714">
    <p:sndAc>
      <p:stSnd>
        <p:snd r:embed="rId3" name="applause.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lass 7\geo\ch1\Minerals.jpg"/>
          <p:cNvPicPr>
            <a:picLocks noChangeAspect="1" noChangeArrowheads="1"/>
          </p:cNvPicPr>
          <p:nvPr/>
        </p:nvPicPr>
        <p:blipFill>
          <a:blip r:embed="rId3"/>
          <a:srcRect/>
          <a:stretch>
            <a:fillRect/>
          </a:stretch>
        </p:blipFill>
        <p:spPr bwMode="auto">
          <a:xfrm>
            <a:off x="533400" y="1669026"/>
            <a:ext cx="8001000" cy="4731774"/>
          </a:xfrm>
          <a:prstGeom prst="rect">
            <a:avLst/>
          </a:prstGeom>
        </p:spPr>
        <p:style>
          <a:lnRef idx="2">
            <a:schemeClr val="accent3">
              <a:shade val="50000"/>
            </a:schemeClr>
          </a:lnRef>
          <a:fillRef idx="1">
            <a:schemeClr val="accent3"/>
          </a:fillRef>
          <a:effectRef idx="0">
            <a:schemeClr val="accent3"/>
          </a:effectRef>
          <a:fontRef idx="minor">
            <a:schemeClr val="lt1"/>
          </a:fontRef>
        </p:style>
      </p:pic>
      <p:sp>
        <p:nvSpPr>
          <p:cNvPr id="4" name="TextBox 3"/>
          <p:cNvSpPr txBox="1"/>
          <p:nvPr/>
        </p:nvSpPr>
        <p:spPr>
          <a:xfrm>
            <a:off x="1676400" y="533400"/>
            <a:ext cx="5257800" cy="830997"/>
          </a:xfrm>
          <a:prstGeom prst="rect">
            <a:avLst/>
          </a:prstGeom>
          <a:noFill/>
        </p:spPr>
        <p:txBody>
          <a:bodyPr wrap="square" rtlCol="0">
            <a:spAutoFit/>
          </a:bodyPr>
          <a:lstStyle/>
          <a:p>
            <a:pPr algn="ctr"/>
            <a:r>
              <a:rPr lang="en-US" sz="4800" b="1" dirty="0" smtClean="0"/>
              <a:t>MINERALS </a:t>
            </a:r>
            <a:endParaRPr lang="en-US" sz="4800" b="1" dirty="0"/>
          </a:p>
        </p:txBody>
      </p:sp>
    </p:spTree>
  </p:cSld>
  <p:clrMapOvr>
    <a:masterClrMapping/>
  </p:clrMapOvr>
  <p:transition spd="slow" advTm="16754">
    <p:cut thruBlk="1"/>
    <p:sndAc>
      <p:stSnd>
        <p:snd r:embed="rId2" name="camera.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lass 7\geo\ch1\Rocks.jpg"/>
          <p:cNvPicPr>
            <a:picLocks noChangeAspect="1" noChangeArrowheads="1"/>
          </p:cNvPicPr>
          <p:nvPr/>
        </p:nvPicPr>
        <p:blipFill>
          <a:blip r:embed="rId3"/>
          <a:srcRect/>
          <a:stretch>
            <a:fillRect/>
          </a:stretch>
        </p:blipFill>
        <p:spPr bwMode="auto">
          <a:xfrm>
            <a:off x="1428750" y="1333500"/>
            <a:ext cx="7486650" cy="4991100"/>
          </a:xfrm>
          <a:prstGeom prst="rect">
            <a:avLst/>
          </a:prstGeom>
          <a:noFill/>
        </p:spPr>
      </p:pic>
      <p:sp>
        <p:nvSpPr>
          <p:cNvPr id="3" name="Rounded Rectangle 2"/>
          <p:cNvSpPr/>
          <p:nvPr/>
        </p:nvSpPr>
        <p:spPr>
          <a:xfrm>
            <a:off x="2438400" y="304800"/>
            <a:ext cx="4953000"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ROCKS</a:t>
            </a:r>
            <a:endParaRPr lang="en-US" sz="7200" b="1" dirty="0"/>
          </a:p>
        </p:txBody>
      </p:sp>
    </p:spTree>
  </p:cSld>
  <p:clrMapOvr>
    <a:masterClrMapping/>
  </p:clrMapOvr>
  <p:transition spd="slow" advClick="0" advTm="25880">
    <p:sndAc>
      <p:stSnd>
        <p:snd r:embed="rId2" name="camera.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class 7\geo\ch1\Rocks.jpg"/>
          <p:cNvPicPr>
            <a:picLocks noChangeAspect="1" noChangeArrowheads="1"/>
          </p:cNvPicPr>
          <p:nvPr/>
        </p:nvPicPr>
        <p:blipFill>
          <a:blip r:embed="rId3"/>
          <a:srcRect/>
          <a:stretch>
            <a:fillRect/>
          </a:stretch>
        </p:blipFill>
        <p:spPr bwMode="auto">
          <a:xfrm rot="2119820">
            <a:off x="0" y="1333500"/>
            <a:ext cx="4953000" cy="4191000"/>
          </a:xfrm>
          <a:prstGeom prst="rect">
            <a:avLst/>
          </a:prstGeom>
          <a:noFill/>
        </p:spPr>
      </p:pic>
      <p:pic>
        <p:nvPicPr>
          <p:cNvPr id="3" name="Picture 2" descr="D:\class 7\geo\ch1\Minerals.jpg"/>
          <p:cNvPicPr>
            <a:picLocks noChangeAspect="1" noChangeArrowheads="1"/>
          </p:cNvPicPr>
          <p:nvPr/>
        </p:nvPicPr>
        <p:blipFill>
          <a:blip r:embed="rId4"/>
          <a:srcRect/>
          <a:stretch>
            <a:fillRect/>
          </a:stretch>
        </p:blipFill>
        <p:spPr bwMode="auto">
          <a:xfrm rot="18074988">
            <a:off x="3048000" y="1600200"/>
            <a:ext cx="6828906" cy="4038600"/>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transition spd="slow" advTm="31310">
    <p:wipe/>
    <p:sndAc>
      <p:stSnd>
        <p:snd r:embed="rId2" name="push.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lum bright="-40000"/>
          </a:blip>
          <a:srcRect l="11127" t="19780" r="44363" b="7692"/>
          <a:stretch>
            <a:fillRect/>
          </a:stretch>
        </p:blipFill>
        <p:spPr bwMode="auto">
          <a:xfrm>
            <a:off x="0" y="1"/>
            <a:ext cx="9144000" cy="6959248"/>
          </a:xfrm>
          <a:prstGeom prst="rect">
            <a:avLst/>
          </a:prstGeom>
          <a:solidFill>
            <a:schemeClr val="bg1"/>
          </a:solidFill>
          <a:ln>
            <a:headEnd/>
            <a:tailEnd/>
          </a:ln>
        </p:spPr>
        <p:style>
          <a:lnRef idx="2">
            <a:schemeClr val="dk1"/>
          </a:lnRef>
          <a:fillRef idx="1">
            <a:schemeClr val="lt1"/>
          </a:fillRef>
          <a:effectRef idx="0">
            <a:schemeClr val="dk1"/>
          </a:effectRef>
          <a:fontRef idx="minor">
            <a:schemeClr val="dk1"/>
          </a:fontRef>
        </p:style>
      </p:pic>
      <p:sp>
        <p:nvSpPr>
          <p:cNvPr id="3" name="TextBox 2"/>
          <p:cNvSpPr txBox="1"/>
          <p:nvPr/>
        </p:nvSpPr>
        <p:spPr>
          <a:xfrm>
            <a:off x="381000" y="228601"/>
            <a:ext cx="1752600" cy="369332"/>
          </a:xfrm>
          <a:prstGeom prst="rect">
            <a:avLst/>
          </a:prstGeom>
          <a:solidFill>
            <a:srgbClr val="FFFF00"/>
          </a:solidFill>
        </p:spPr>
        <p:txBody>
          <a:bodyPr wrap="square" rtlCol="0">
            <a:spAutoFit/>
          </a:bodyPr>
          <a:lstStyle/>
          <a:p>
            <a:r>
              <a:rPr lang="en-US" b="1" dirty="0" smtClean="0"/>
              <a:t>COMPARISION</a:t>
            </a:r>
            <a:endParaRPr lang="en-US" b="1" dirty="0"/>
          </a:p>
        </p:txBody>
      </p:sp>
    </p:spTree>
  </p:cSld>
  <p:clrMapOvr>
    <a:masterClrMapping/>
  </p:clrMapOvr>
  <p:transition spd="slow" advClick="0" advTm="92072">
    <p:wipe/>
    <p:sndAc>
      <p:stSnd>
        <p:snd r:embed="rId2" name="wind.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Minerals</a:t>
            </a:r>
            <a:endParaRPr lang="en-US" dirty="0"/>
          </a:p>
        </p:txBody>
      </p:sp>
      <p:pic>
        <p:nvPicPr>
          <p:cNvPr id="4" name="Content Placeholder 3" descr="download (1).jpg"/>
          <p:cNvPicPr>
            <a:picLocks noGrp="1" noChangeAspect="1"/>
          </p:cNvPicPr>
          <p:nvPr>
            <p:ph idx="1"/>
          </p:nvPr>
        </p:nvPicPr>
        <p:blipFill>
          <a:blip r:embed="rId3"/>
          <a:srcRect r="129" b="5556"/>
          <a:stretch>
            <a:fillRect/>
          </a:stretch>
        </p:blipFill>
        <p:spPr>
          <a:xfrm>
            <a:off x="228600" y="1143000"/>
            <a:ext cx="3657600" cy="2590800"/>
          </a:xfrm>
        </p:spPr>
      </p:pic>
      <p:sp>
        <p:nvSpPr>
          <p:cNvPr id="5" name="Down Arrow 4"/>
          <p:cNvSpPr/>
          <p:nvPr/>
        </p:nvSpPr>
        <p:spPr>
          <a:xfrm rot="5400000">
            <a:off x="3124200" y="1981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86200" y="2133600"/>
            <a:ext cx="1314784" cy="523220"/>
          </a:xfrm>
          <a:prstGeom prst="rect">
            <a:avLst/>
          </a:prstGeom>
          <a:noFill/>
        </p:spPr>
        <p:txBody>
          <a:bodyPr wrap="none" rtlCol="0">
            <a:spAutoFit/>
          </a:bodyPr>
          <a:lstStyle/>
          <a:p>
            <a:pPr algn="ctr"/>
            <a:r>
              <a:rPr lang="en-US" sz="2800" b="1" dirty="0" smtClean="0"/>
              <a:t>Copper</a:t>
            </a:r>
            <a:r>
              <a:rPr lang="en-US" dirty="0" smtClean="0"/>
              <a:t> </a:t>
            </a:r>
            <a:endParaRPr lang="en-US" dirty="0"/>
          </a:p>
        </p:txBody>
      </p:sp>
      <p:pic>
        <p:nvPicPr>
          <p:cNvPr id="27650" name="Picture 2" descr="D:\class 7\geo\ch1\pzwbtvnji3glsihtawl0_690x700.jpg"/>
          <p:cNvPicPr>
            <a:picLocks noChangeAspect="1" noChangeArrowheads="1"/>
          </p:cNvPicPr>
          <p:nvPr/>
        </p:nvPicPr>
        <p:blipFill>
          <a:blip r:embed="rId4"/>
          <a:srcRect/>
          <a:stretch>
            <a:fillRect/>
          </a:stretch>
        </p:blipFill>
        <p:spPr bwMode="auto">
          <a:xfrm>
            <a:off x="6400800" y="3810000"/>
            <a:ext cx="3038474" cy="2667000"/>
          </a:xfrm>
          <a:prstGeom prst="rect">
            <a:avLst/>
          </a:prstGeom>
          <a:noFill/>
        </p:spPr>
      </p:pic>
      <p:sp>
        <p:nvSpPr>
          <p:cNvPr id="8" name="Right Arrow 7"/>
          <p:cNvSpPr/>
          <p:nvPr/>
        </p:nvSpPr>
        <p:spPr>
          <a:xfrm>
            <a:off x="5791200" y="5105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76800" y="5029200"/>
            <a:ext cx="876971" cy="461665"/>
          </a:xfrm>
          <a:prstGeom prst="rect">
            <a:avLst/>
          </a:prstGeom>
          <a:noFill/>
        </p:spPr>
        <p:txBody>
          <a:bodyPr wrap="none" rtlCol="0">
            <a:spAutoFit/>
          </a:bodyPr>
          <a:lstStyle/>
          <a:p>
            <a:r>
              <a:rPr lang="en-US" sz="2400" b="1" dirty="0" smtClean="0"/>
              <a:t>Mica </a:t>
            </a:r>
            <a:endParaRPr lang="en-US" sz="2400" b="1" dirty="0"/>
          </a:p>
        </p:txBody>
      </p:sp>
      <p:pic>
        <p:nvPicPr>
          <p:cNvPr id="27651" name="Picture 3" descr="D:\class 7\geo\ch1\maxresdefault.jpg"/>
          <p:cNvPicPr>
            <a:picLocks noChangeAspect="1" noChangeArrowheads="1"/>
          </p:cNvPicPr>
          <p:nvPr/>
        </p:nvPicPr>
        <p:blipFill>
          <a:blip r:embed="rId5"/>
          <a:srcRect/>
          <a:stretch>
            <a:fillRect/>
          </a:stretch>
        </p:blipFill>
        <p:spPr bwMode="auto">
          <a:xfrm>
            <a:off x="304800" y="4191000"/>
            <a:ext cx="3657600" cy="2057400"/>
          </a:xfrm>
          <a:prstGeom prst="rect">
            <a:avLst/>
          </a:prstGeom>
          <a:noFill/>
        </p:spPr>
      </p:pic>
      <p:pic>
        <p:nvPicPr>
          <p:cNvPr id="27652" name="Picture 4" descr="D:\class 7\geo\ch1\download (2).jpg"/>
          <p:cNvPicPr>
            <a:picLocks noChangeAspect="1" noChangeArrowheads="1"/>
          </p:cNvPicPr>
          <p:nvPr/>
        </p:nvPicPr>
        <p:blipFill>
          <a:blip r:embed="rId6"/>
          <a:srcRect/>
          <a:stretch>
            <a:fillRect/>
          </a:stretch>
        </p:blipFill>
        <p:spPr bwMode="auto">
          <a:xfrm>
            <a:off x="5479738" y="1295400"/>
            <a:ext cx="3664262" cy="2438400"/>
          </a:xfrm>
          <a:prstGeom prst="rect">
            <a:avLst/>
          </a:prstGeom>
          <a:noFill/>
        </p:spPr>
      </p:pic>
      <p:sp>
        <p:nvSpPr>
          <p:cNvPr id="13" name="Right Arrow 12"/>
          <p:cNvSpPr/>
          <p:nvPr/>
        </p:nvSpPr>
        <p:spPr>
          <a:xfrm rot="20579072">
            <a:off x="4953000" y="2971800"/>
            <a:ext cx="978408" cy="484632"/>
          </a:xfrm>
          <a:prstGeom prst="rightArrow">
            <a:avLst>
              <a:gd name="adj1" fmla="val 6064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20514211">
            <a:off x="3761453" y="3266936"/>
            <a:ext cx="1450654" cy="523220"/>
          </a:xfrm>
          <a:prstGeom prst="rect">
            <a:avLst/>
          </a:prstGeom>
          <a:noFill/>
        </p:spPr>
        <p:txBody>
          <a:bodyPr wrap="none" rtlCol="0">
            <a:spAutoFit/>
          </a:bodyPr>
          <a:lstStyle/>
          <a:p>
            <a:r>
              <a:rPr lang="en-US" sz="2800" b="1" dirty="0" smtClean="0"/>
              <a:t>Iron ore </a:t>
            </a:r>
            <a:endParaRPr lang="en-US" sz="2800" b="1" dirty="0"/>
          </a:p>
        </p:txBody>
      </p:sp>
    </p:spTree>
  </p:cSld>
  <p:clrMapOvr>
    <a:masterClrMapping/>
  </p:clrMapOvr>
  <p:transition spd="slow" advClick="0" advTm="40326">
    <p:dissolve/>
    <p:sndAc>
      <p:stSnd>
        <p:snd r:embed="rId2" name="cashreg.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Seymouria-Fossil.jpg"/>
          <p:cNvPicPr>
            <a:picLocks noGrp="1" noChangeAspect="1"/>
          </p:cNvPicPr>
          <p:nvPr>
            <p:ph idx="1"/>
          </p:nvPr>
        </p:nvPicPr>
        <p:blipFill>
          <a:blip r:embed="rId3"/>
          <a:stretch>
            <a:fillRect/>
          </a:stretch>
        </p:blipFill>
        <p:spPr>
          <a:xfrm>
            <a:off x="3575049" y="1600359"/>
            <a:ext cx="5845225" cy="3657441"/>
          </a:xfrm>
        </p:spPr>
      </p:pic>
      <p:sp>
        <p:nvSpPr>
          <p:cNvPr id="4" name="Text Placeholder 3"/>
          <p:cNvSpPr>
            <a:spLocks noGrp="1"/>
          </p:cNvSpPr>
          <p:nvPr>
            <p:ph type="body" sz="half" idx="2"/>
          </p:nvPr>
        </p:nvSpPr>
        <p:spPr/>
        <p:txBody>
          <a:bodyPr/>
          <a:lstStyle/>
          <a:p>
            <a:endParaRPr lang="en-US" dirty="0"/>
          </a:p>
        </p:txBody>
      </p:sp>
      <p:pic>
        <p:nvPicPr>
          <p:cNvPr id="28674" name="Picture 2"/>
          <p:cNvPicPr>
            <a:picLocks noChangeAspect="1" noChangeArrowheads="1"/>
          </p:cNvPicPr>
          <p:nvPr/>
        </p:nvPicPr>
        <p:blipFill>
          <a:blip r:embed="rId4"/>
          <a:srcRect l="14055" t="46154" r="72475" b="43956"/>
          <a:stretch>
            <a:fillRect/>
          </a:stretch>
        </p:blipFill>
        <p:spPr bwMode="auto">
          <a:xfrm>
            <a:off x="533400" y="381000"/>
            <a:ext cx="2743200" cy="1066800"/>
          </a:xfrm>
          <a:prstGeom prst="rect">
            <a:avLst/>
          </a:prstGeom>
          <a:noFill/>
          <a:ln w="9525">
            <a:noFill/>
            <a:miter lim="800000"/>
            <a:headEnd/>
            <a:tailEnd/>
          </a:ln>
          <a:effectLst/>
        </p:spPr>
      </p:pic>
      <p:pic>
        <p:nvPicPr>
          <p:cNvPr id="28675" name="Picture 3"/>
          <p:cNvPicPr>
            <a:picLocks noChangeAspect="1" noChangeArrowheads="1"/>
          </p:cNvPicPr>
          <p:nvPr/>
        </p:nvPicPr>
        <p:blipFill>
          <a:blip r:embed="rId4"/>
          <a:srcRect l="12518" t="55495" r="68741" b="29121"/>
          <a:stretch>
            <a:fillRect/>
          </a:stretch>
        </p:blipFill>
        <p:spPr bwMode="auto">
          <a:xfrm>
            <a:off x="304800" y="2209800"/>
            <a:ext cx="3088640" cy="2971800"/>
          </a:xfrm>
          <a:prstGeom prst="rect">
            <a:avLst/>
          </a:prstGeom>
          <a:noFill/>
          <a:ln w="9525">
            <a:noFill/>
            <a:miter lim="800000"/>
            <a:headEnd/>
            <a:tailEnd/>
          </a:ln>
          <a:effectLst/>
        </p:spPr>
      </p:pic>
    </p:spTree>
  </p:cSld>
  <p:clrMapOvr>
    <a:masterClrMapping/>
  </p:clrMapOvr>
  <p:transition spd="slow" advClick="0" advTm="0">
    <p:wipe dir="d"/>
    <p:sndAc>
      <p:stSnd>
        <p:snd r:embed="rId2" name="laser.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WHAT ARE THE SOURCES ABOUT THE EARTH INTERIOR ?</a:t>
            </a:r>
          </a:p>
          <a:p>
            <a:r>
              <a:rPr lang="en-US" dirty="0" smtClean="0"/>
              <a:t>THERE ARE TWO SOURCES ABOUT THE EARTH INTERIOR -----</a:t>
            </a:r>
          </a:p>
          <a:p>
            <a:pPr marL="514350" indent="-514350">
              <a:buAutoNum type="alphaUcPeriod"/>
            </a:pPr>
            <a:r>
              <a:rPr lang="en-US" dirty="0" smtClean="0"/>
              <a:t>DIRECT SOURCES----</a:t>
            </a:r>
          </a:p>
          <a:p>
            <a:pPr marL="514350" indent="-514350">
              <a:buNone/>
            </a:pPr>
            <a:r>
              <a:rPr lang="en-US" dirty="0" smtClean="0"/>
              <a:t>       The most easily available solid earth material is surface rock or the rocks we get from mining areas. Gold mines in South Africa are as deep as 3 - 4 km. Going beyond this depth is not possible as it is very hot at this depth.</a:t>
            </a:r>
          </a:p>
          <a:p>
            <a:pPr marL="514350" indent="-514350">
              <a:buNone/>
            </a:pPr>
            <a:r>
              <a:rPr lang="en-US" dirty="0" smtClean="0"/>
              <a:t>          Besides mining, scientists have taken up a number of projects to penetrate deeper depths to explore the conditions in the crustal portions. Scientists world over are working on two major projects such as “Deep Ocean Drilling Project” and “Integrated Ocean Drilling Project”.</a:t>
            </a:r>
          </a:p>
        </p:txBody>
      </p:sp>
      <p:pic>
        <p:nvPicPr>
          <p:cNvPr id="1026" name="Picture 2"/>
          <p:cNvPicPr>
            <a:picLocks noChangeAspect="1" noChangeArrowheads="1"/>
          </p:cNvPicPr>
          <p:nvPr/>
        </p:nvPicPr>
        <p:blipFill>
          <a:blip r:embed="rId3"/>
          <a:srcRect l="58565" t="26374" r="22108" b="62637"/>
          <a:stretch>
            <a:fillRect/>
          </a:stretch>
        </p:blipFill>
        <p:spPr bwMode="auto">
          <a:xfrm>
            <a:off x="1371600" y="381000"/>
            <a:ext cx="6400800" cy="923636"/>
          </a:xfrm>
          <a:prstGeom prst="rect">
            <a:avLst/>
          </a:prstGeom>
          <a:noFill/>
          <a:ln w="9525">
            <a:noFill/>
            <a:miter lim="800000"/>
            <a:headEnd/>
            <a:tailEnd/>
          </a:ln>
          <a:effectLst/>
        </p:spPr>
      </p:pic>
    </p:spTree>
  </p:cSld>
  <p:clrMapOvr>
    <a:masterClrMapping/>
  </p:clrMapOvr>
  <p:transition spd="slow" advTm="73414">
    <p:dissolve/>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382000" cy="6494085"/>
          </a:xfrm>
          <a:prstGeom prst="rect">
            <a:avLst/>
          </a:prstGeom>
        </p:spPr>
        <p:txBody>
          <a:bodyPr wrap="square">
            <a:spAutoFit/>
          </a:bodyPr>
          <a:lstStyle/>
          <a:p>
            <a:pPr marL="514350" indent="-514350">
              <a:buNone/>
            </a:pPr>
            <a:r>
              <a:rPr lang="en-US" sz="3200" dirty="0" smtClean="0"/>
              <a:t>    The deepest drill at Kola, in Arctic Ocean, has so far reached a depth of 12 km. This and many deep drilling projects have provided large volume of information through the analysis of materials collected at different depths. </a:t>
            </a:r>
          </a:p>
          <a:p>
            <a:pPr marL="514350" indent="-514350">
              <a:buNone/>
            </a:pPr>
            <a:r>
              <a:rPr lang="en-US" sz="3200" dirty="0" smtClean="0"/>
              <a:t>       Volcanic eruption forms another source of obtaining direct information. As and when the molten material (magma) is thrown onto the surface of the earth, during volcanic eruption it becomes available for laboratory analysis. However, it is difficult to ascertain the depth of the source of such magma.</a:t>
            </a:r>
            <a:endParaRPr lang="en-US" sz="3200" dirty="0"/>
          </a:p>
        </p:txBody>
      </p:sp>
    </p:spTree>
  </p:cSld>
  <p:clrMapOvr>
    <a:masterClrMapping/>
  </p:clrMapOvr>
  <p:transition advTm="26115">
    <p:dissolve/>
    <p:sndAc>
      <p:stSnd>
        <p:snd r:embed="rId2" name="cashreg.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class 7\geo\ch1\circulation-drilling-mud-oil-well.jpg"/>
          <p:cNvPicPr>
            <a:picLocks noChangeAspect="1" noChangeArrowheads="1"/>
          </p:cNvPicPr>
          <p:nvPr/>
        </p:nvPicPr>
        <p:blipFill>
          <a:blip r:embed="rId3"/>
          <a:srcRect/>
          <a:stretch>
            <a:fillRect/>
          </a:stretch>
        </p:blipFill>
        <p:spPr bwMode="auto">
          <a:xfrm>
            <a:off x="838200" y="271319"/>
            <a:ext cx="7543800" cy="6586681"/>
          </a:xfrm>
          <a:prstGeom prst="rect">
            <a:avLst/>
          </a:prstGeom>
          <a:noFill/>
        </p:spPr>
      </p:pic>
    </p:spTree>
  </p:cSld>
  <p:clrMapOvr>
    <a:masterClrMapping/>
  </p:clrMapOvr>
  <p:transition spd="slow" advTm="40139">
    <p:fade/>
    <p:sndAc>
      <p:stSnd>
        <p:snd r:embed="rId2" name="hammer.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class 7\geo\ch1\download.jpg"/>
          <p:cNvPicPr>
            <a:picLocks noChangeAspect="1" noChangeArrowheads="1"/>
          </p:cNvPicPr>
          <p:nvPr/>
        </p:nvPicPr>
        <p:blipFill>
          <a:blip r:embed="rId3"/>
          <a:srcRect/>
          <a:stretch>
            <a:fillRect/>
          </a:stretch>
        </p:blipFill>
        <p:spPr bwMode="auto">
          <a:xfrm>
            <a:off x="449706" y="685800"/>
            <a:ext cx="8244590" cy="5486400"/>
          </a:xfrm>
          <a:prstGeom prst="rect">
            <a:avLst/>
          </a:prstGeom>
          <a:noFill/>
        </p:spPr>
      </p:pic>
    </p:spTree>
  </p:cSld>
  <p:clrMapOvr>
    <a:masterClrMapping/>
  </p:clrMapOvr>
  <p:transition spd="slow" advTm="8549">
    <p:cut thruBlk="1"/>
    <p:sndAc>
      <p:stSnd>
        <p:snd r:embed="rId2" name="camera.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a:clrChange>
              <a:clrFrom>
                <a:srgbClr val="BEE0F1"/>
              </a:clrFrom>
              <a:clrTo>
                <a:srgbClr val="BEE0F1">
                  <a:alpha val="0"/>
                </a:srgbClr>
              </a:clrTo>
            </a:clrChange>
          </a:blip>
          <a:srcRect l="53294" t="24176" r="27379" b="39560"/>
          <a:stretch>
            <a:fillRect/>
          </a:stretch>
        </p:blipFill>
        <p:spPr bwMode="auto">
          <a:xfrm>
            <a:off x="216694" y="457200"/>
            <a:ext cx="2907506" cy="2819400"/>
          </a:xfrm>
          <a:prstGeom prst="rect">
            <a:avLst/>
          </a:prstGeom>
          <a:noFill/>
          <a:ln w="9525">
            <a:noFill/>
            <a:miter lim="800000"/>
            <a:headEnd/>
            <a:tailEnd/>
          </a:ln>
          <a:effectLst/>
        </p:spPr>
      </p:pic>
      <p:cxnSp>
        <p:nvCxnSpPr>
          <p:cNvPr id="5" name="Straight Connector 4"/>
          <p:cNvCxnSpPr/>
          <p:nvPr/>
        </p:nvCxnSpPr>
        <p:spPr>
          <a:xfrm>
            <a:off x="457200" y="2057400"/>
            <a:ext cx="1524000" cy="1588"/>
          </a:xfrm>
          <a:prstGeom prst="line">
            <a:avLst/>
          </a:prstGeom>
        </p:spPr>
        <p:style>
          <a:lnRef idx="2">
            <a:schemeClr val="dk1"/>
          </a:lnRef>
          <a:fillRef idx="0">
            <a:schemeClr val="dk1"/>
          </a:fillRef>
          <a:effectRef idx="1">
            <a:schemeClr val="dk1"/>
          </a:effectRef>
          <a:fontRef idx="minor">
            <a:schemeClr val="tx1"/>
          </a:fontRef>
        </p:style>
      </p:cxnSp>
      <p:pic>
        <p:nvPicPr>
          <p:cNvPr id="29700" name="Picture 4" descr="D:\class 7\geo\ch1\south-africa-africa-map.jpg"/>
          <p:cNvPicPr>
            <a:picLocks noChangeAspect="1" noChangeArrowheads="1"/>
          </p:cNvPicPr>
          <p:nvPr/>
        </p:nvPicPr>
        <p:blipFill>
          <a:blip r:embed="rId4"/>
          <a:srcRect/>
          <a:stretch>
            <a:fillRect/>
          </a:stretch>
        </p:blipFill>
        <p:spPr bwMode="auto">
          <a:xfrm>
            <a:off x="3200400" y="609600"/>
            <a:ext cx="5205588" cy="5724525"/>
          </a:xfrm>
          <a:prstGeom prst="rect">
            <a:avLst/>
          </a:prstGeom>
          <a:noFill/>
        </p:spPr>
      </p:pic>
    </p:spTree>
  </p:cSld>
  <p:clrMapOvr>
    <a:masterClrMapping/>
  </p:clrMapOvr>
  <p:transition spd="slow" advTm="12527">
    <p:sndAc>
      <p:stSnd>
        <p:snd r:embed="rId2" name="bomb.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14400"/>
            <a:ext cx="7086600" cy="5262979"/>
          </a:xfrm>
          <a:prstGeom prst="rect">
            <a:avLst/>
          </a:prstGeom>
        </p:spPr>
        <p:txBody>
          <a:bodyPr wrap="square">
            <a:spAutoFit/>
          </a:bodyPr>
          <a:lstStyle/>
          <a:p>
            <a:r>
              <a:rPr lang="en-US" sz="2800" dirty="0" smtClean="0"/>
              <a:t>Analysis of properties of matter indirectly provides information about the interior. We know through the mining activity that temperature and pressure increase with the increasing distance from the surface towards the interior in deeper depths. Moreover, it is also known that the density of the material also increases with depth. It is possible to find the rate of change of these characteristics. Knowing the total thickness of the earth, scientists have estimated the values of temperature, pressure and the density of materials at different depths</a:t>
            </a:r>
            <a:endParaRPr lang="en-US" sz="2800" dirty="0"/>
          </a:p>
        </p:txBody>
      </p:sp>
      <p:sp>
        <p:nvSpPr>
          <p:cNvPr id="3" name="TextBox 2"/>
          <p:cNvSpPr txBox="1"/>
          <p:nvPr/>
        </p:nvSpPr>
        <p:spPr>
          <a:xfrm>
            <a:off x="2438400" y="0"/>
            <a:ext cx="3048000" cy="8002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smtClean="0"/>
              <a:t>INDIRECT SOURCES</a:t>
            </a:r>
          </a:p>
          <a:p>
            <a:endParaRPr lang="en-US" dirty="0"/>
          </a:p>
        </p:txBody>
      </p:sp>
    </p:spTree>
  </p:cSld>
  <p:clrMapOvr>
    <a:masterClrMapping/>
  </p:clrMapOvr>
  <p:transition spd="slow" advTm="44757">
    <p:wipe dir="d"/>
    <p:sndAc>
      <p:stSnd>
        <p:snd r:embed="rId2" name="coin.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7" name="Content Placeholder 6"/>
          <p:cNvGraphicFramePr>
            <a:graphicFrameLocks noGrp="1"/>
          </p:cNvGraphicFramePr>
          <p:nvPr>
            <p:ph idx="1"/>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half" idx="2"/>
          </p:nvPr>
        </p:nvSpPr>
        <p:spPr/>
        <p:txBody>
          <a:bodyPr/>
          <a:lstStyle/>
          <a:p>
            <a:endParaRPr lang="en-US" dirty="0"/>
          </a:p>
        </p:txBody>
      </p:sp>
      <p:pic>
        <p:nvPicPr>
          <p:cNvPr id="44034" name="Picture 2"/>
          <p:cNvPicPr>
            <a:picLocks noChangeAspect="1" noChangeArrowheads="1"/>
          </p:cNvPicPr>
          <p:nvPr/>
        </p:nvPicPr>
        <p:blipFill>
          <a:blip r:embed="rId4"/>
          <a:srcRect l="13470" t="19780" r="66032" b="32967"/>
          <a:stretch>
            <a:fillRect/>
          </a:stretch>
        </p:blipFill>
        <p:spPr bwMode="auto">
          <a:xfrm>
            <a:off x="685800" y="2209800"/>
            <a:ext cx="2667000" cy="3505200"/>
          </a:xfrm>
          <a:prstGeom prst="rect">
            <a:avLst/>
          </a:prstGeom>
          <a:noFill/>
          <a:ln w="9525">
            <a:noFill/>
            <a:miter lim="800000"/>
            <a:headEnd/>
            <a:tailEnd/>
          </a:ln>
          <a:effectLst/>
        </p:spPr>
      </p:pic>
      <p:pic>
        <p:nvPicPr>
          <p:cNvPr id="44035" name="Picture 3"/>
          <p:cNvPicPr>
            <a:picLocks noChangeAspect="1" noChangeArrowheads="1"/>
          </p:cNvPicPr>
          <p:nvPr/>
        </p:nvPicPr>
        <p:blipFill>
          <a:blip r:embed="rId5"/>
          <a:srcRect l="14861" t="47802" r="66984" b="40110"/>
          <a:stretch>
            <a:fillRect/>
          </a:stretch>
        </p:blipFill>
        <p:spPr bwMode="auto">
          <a:xfrm>
            <a:off x="457200" y="457200"/>
            <a:ext cx="2971800" cy="990600"/>
          </a:xfrm>
          <a:prstGeom prst="rect">
            <a:avLst/>
          </a:prstGeom>
          <a:noFill/>
          <a:ln w="9525">
            <a:noFill/>
            <a:miter lim="800000"/>
            <a:headEnd/>
            <a:tailEnd/>
          </a:ln>
          <a:effectLst/>
        </p:spPr>
      </p:pic>
    </p:spTree>
  </p:cSld>
  <p:clrMapOvr>
    <a:masterClrMapping/>
  </p:clrMapOvr>
  <p:transition spd="slow" advClick="0" advTm="36660">
    <p:dissolve/>
    <p:sndAc>
      <p:stSnd>
        <p:snd r:embed="rId2" name="laser.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1026" name="Picture 2"/>
          <p:cNvPicPr>
            <a:picLocks noChangeAspect="1" noChangeArrowheads="1"/>
          </p:cNvPicPr>
          <p:nvPr/>
        </p:nvPicPr>
        <p:blipFill>
          <a:blip r:embed="rId3"/>
          <a:srcRect l="12299" t="67033" r="68960" b="25275"/>
          <a:stretch>
            <a:fillRect/>
          </a:stretch>
        </p:blipFill>
        <p:spPr bwMode="auto">
          <a:xfrm>
            <a:off x="457200" y="533400"/>
            <a:ext cx="2971800" cy="914400"/>
          </a:xfrm>
          <a:prstGeom prst="rect">
            <a:avLst/>
          </a:prstGeom>
          <a:noFill/>
          <a:ln w="9525">
            <a:noFill/>
            <a:miter lim="800000"/>
            <a:headEnd/>
            <a:tailEnd/>
          </a:ln>
          <a:effectLst/>
        </p:spPr>
      </p:pic>
      <p:pic>
        <p:nvPicPr>
          <p:cNvPr id="1027" name="Picture 3" descr="D:\class 7\geo\ch1\Circle-Graphic-1024x576.png"/>
          <p:cNvPicPr>
            <a:picLocks noGrp="1" noChangeAspect="1" noChangeArrowheads="1"/>
          </p:cNvPicPr>
          <p:nvPr>
            <p:ph idx="1"/>
          </p:nvPr>
        </p:nvPicPr>
        <p:blipFill>
          <a:blip r:embed="rId4"/>
          <a:srcRect l="5963" t="5300" r="25466"/>
          <a:stretch>
            <a:fillRect/>
          </a:stretch>
        </p:blipFill>
        <p:spPr bwMode="auto">
          <a:xfrm>
            <a:off x="-304800" y="1981200"/>
            <a:ext cx="3505200" cy="2722959"/>
          </a:xfrm>
          <a:prstGeom prst="rect">
            <a:avLst/>
          </a:prstGeom>
          <a:noFill/>
        </p:spPr>
      </p:pic>
      <p:pic>
        <p:nvPicPr>
          <p:cNvPr id="1028" name="Picture 4" descr="D:\class 7\geo\ch1\slide_4.jpg"/>
          <p:cNvPicPr>
            <a:picLocks noChangeAspect="1" noChangeArrowheads="1"/>
          </p:cNvPicPr>
          <p:nvPr/>
        </p:nvPicPr>
        <p:blipFill>
          <a:blip r:embed="rId5"/>
          <a:srcRect/>
          <a:stretch>
            <a:fillRect/>
          </a:stretch>
        </p:blipFill>
        <p:spPr bwMode="auto">
          <a:xfrm>
            <a:off x="3251200" y="914400"/>
            <a:ext cx="5892800" cy="4419600"/>
          </a:xfrm>
          <a:prstGeom prst="rect">
            <a:avLst/>
          </a:prstGeom>
          <a:noFill/>
        </p:spPr>
      </p:pic>
    </p:spTree>
  </p:cSld>
  <p:clrMapOvr>
    <a:masterClrMapping/>
  </p:clrMapOvr>
  <p:transition spd="slow" advTm="21747">
    <p:sndAc>
      <p:stSnd>
        <p:snd r:embed="rId2" name="chimes.wav" builtIn="1"/>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TotalTime>
  <Words>340</Words>
  <Application>Microsoft Office PowerPoint</Application>
  <PresentationFormat>On-screen Show (4:3)</PresentationFormat>
  <Paragraphs>23</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INSIDE OF OUR EARTH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Different Minerals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OF OUR EARTH</dc:title>
  <dc:creator>SAMIDH</dc:creator>
  <cp:lastModifiedBy>SAMIDH</cp:lastModifiedBy>
  <cp:revision>22</cp:revision>
  <dcterms:created xsi:type="dcterms:W3CDTF">2020-05-12T12:32:30Z</dcterms:created>
  <dcterms:modified xsi:type="dcterms:W3CDTF">2020-05-12T20:14:45Z</dcterms:modified>
</cp:coreProperties>
</file>